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2" r:id="rId2"/>
    <p:sldId id="277" r:id="rId3"/>
    <p:sldId id="283" r:id="rId4"/>
    <p:sldId id="257" r:id="rId5"/>
    <p:sldId id="258" r:id="rId6"/>
    <p:sldId id="259" r:id="rId7"/>
    <p:sldId id="260" r:id="rId8"/>
    <p:sldId id="261" r:id="rId9"/>
    <p:sldId id="284" r:id="rId10"/>
    <p:sldId id="286" r:id="rId11"/>
    <p:sldId id="265" r:id="rId12"/>
    <p:sldId id="266" r:id="rId13"/>
    <p:sldId id="270" r:id="rId14"/>
    <p:sldId id="272" r:id="rId15"/>
    <p:sldId id="274" r:id="rId16"/>
    <p:sldId id="275" r:id="rId17"/>
    <p:sldId id="276" r:id="rId18"/>
    <p:sldId id="278" r:id="rId19"/>
    <p:sldId id="280" r:id="rId20"/>
    <p:sldId id="279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C9CCC-D934-475A-81F7-D6C3CEB52BE7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301AC-96D7-4DC7-AA61-044DB07A37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92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66165E-95AB-415B-8520-80D7F37F22F1}" type="slidenum">
              <a:rPr lang="fr-FR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fr-FR" alt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9040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1328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161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8649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9477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5048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815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9653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8897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2508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4273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5DCCE-A613-4E35-88AB-B2C1C239119B}" type="datetimeFigureOut">
              <a:rPr lang="fr-FR" smtClean="0"/>
              <a:pPr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6DEA4-C7F8-48DA-8D63-AF09C81985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6091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pres ppt p1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54" t="66299" r="29189" b="12093"/>
          <a:stretch>
            <a:fillRect/>
          </a:stretch>
        </p:blipFill>
        <p:spPr bwMode="auto">
          <a:xfrm>
            <a:off x="12700" y="6083300"/>
            <a:ext cx="21971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Documents and Settings\djoy\Bureau\diags 20150902\Dossier Onet\Dossier Onet\Links\03066_ONET_Onrazac-O Vi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17" y="980728"/>
            <a:ext cx="9185275" cy="1125538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Site Patrimonial Remarquable </a:t>
            </a: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> </a:t>
            </a:r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Plan de Valorisation de l’Architecture et du Patrimoine       </a:t>
            </a: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itchFamily="34" charset="0"/>
              </a:rPr>
              <a:t>Intégration de la dimension paysagère et environnementale</a:t>
            </a: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>
                <a:solidFill>
                  <a:srgbClr val="1C1C1C"/>
                </a:solidFill>
                <a:latin typeface="Berlin Sans FB" pitchFamily="34" charset="0"/>
              </a:rPr>
              <a:t/>
            </a:r>
            <a:br>
              <a:rPr lang="fr-FR" sz="2800" dirty="0">
                <a:solidFill>
                  <a:srgbClr val="1C1C1C"/>
                </a:solidFill>
                <a:latin typeface="Berlin Sans FB" pitchFamily="34" charset="0"/>
              </a:rPr>
            </a:br>
            <a: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  <a:t> </a:t>
            </a:r>
            <a:br>
              <a:rPr lang="fr-FR" sz="2800" dirty="0" smtClean="0">
                <a:solidFill>
                  <a:srgbClr val="1C1C1C"/>
                </a:solidFill>
                <a:latin typeface="Berlin Sans FB" pitchFamily="34" charset="0"/>
              </a:rPr>
            </a:br>
            <a:endParaRPr lang="fr-FR" sz="2800" dirty="0">
              <a:solidFill>
                <a:srgbClr val="1C1C1C"/>
              </a:solidFill>
              <a:latin typeface="Berlin Sans FB" pitchFamily="34" charset="0"/>
            </a:endParaRPr>
          </a:p>
        </p:txBody>
      </p:sp>
      <p:sp>
        <p:nvSpPr>
          <p:cNvPr id="3077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0F4307A-F28F-436D-8E1D-70F83D6AE920}" type="slidenum">
              <a:rPr lang="fr-FR" altLang="fr-FR" sz="1400" smtClean="0"/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400" smtClean="0"/>
          </a:p>
        </p:txBody>
      </p:sp>
      <p:sp>
        <p:nvSpPr>
          <p:cNvPr id="2" name="ZoneTexte 1"/>
          <p:cNvSpPr txBox="1"/>
          <p:nvPr/>
        </p:nvSpPr>
        <p:spPr>
          <a:xfrm>
            <a:off x="4598987" y="6083300"/>
            <a:ext cx="422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Sites et Cités remarquables - 29 juin 2018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3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8747" t="18378" r="15069" b="7496"/>
          <a:stretch>
            <a:fillRect/>
          </a:stretch>
        </p:blipFill>
        <p:spPr bwMode="auto">
          <a:xfrm>
            <a:off x="0" y="-1"/>
            <a:ext cx="4499992" cy="314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747" t="18378" r="14334" b="8673"/>
          <a:stretch>
            <a:fillRect/>
          </a:stretch>
        </p:blipFill>
        <p:spPr bwMode="auto">
          <a:xfrm>
            <a:off x="4572000" y="0"/>
            <a:ext cx="4610128" cy="31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8012" t="18865" r="15805" b="6319"/>
          <a:stretch>
            <a:fillRect/>
          </a:stretch>
        </p:blipFill>
        <p:spPr bwMode="auto">
          <a:xfrm>
            <a:off x="4594157" y="3429000"/>
            <a:ext cx="458635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18747" t="18378" r="15805" b="7496"/>
          <a:stretch>
            <a:fillRect/>
          </a:stretch>
        </p:blipFill>
        <p:spPr bwMode="auto">
          <a:xfrm>
            <a:off x="-108520" y="3429000"/>
            <a:ext cx="4640691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C:\Users\djoy\Desktop\doc com locale 20160525\Nouveau dossier\communauté-zonage-mai-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1" t="7249" r="2017" b="3532"/>
          <a:stretch>
            <a:fillRect/>
          </a:stretch>
        </p:blipFill>
        <p:spPr bwMode="auto">
          <a:xfrm>
            <a:off x="1250950" y="0"/>
            <a:ext cx="789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1473401"/>
            <a:ext cx="3470275" cy="10810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l">
              <a:defRPr/>
            </a:pPr>
            <a:endParaRPr lang="fr-FR" sz="1400" dirty="0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293" name="ZoneTexte 1"/>
          <p:cNvSpPr txBox="1">
            <a:spLocks noChangeArrowheads="1"/>
          </p:cNvSpPr>
          <p:nvPr/>
        </p:nvSpPr>
        <p:spPr bwMode="auto">
          <a:xfrm>
            <a:off x="0" y="-27384"/>
            <a:ext cx="5004048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Le Plan de Valorisation de l’Architecture et du Patrimoine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Q</a:t>
            </a:r>
            <a:r>
              <a:rPr lang="fr-FR" altLang="fr-F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uatre </a:t>
            </a:r>
            <a:r>
              <a:rPr lang="fr-FR" altLang="fr-F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secteurs à valeur </a:t>
            </a:r>
            <a:r>
              <a:rPr lang="fr-FR" altLang="fr-F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règlementaire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1400" b="1" dirty="0"/>
              <a:t> </a:t>
            </a:r>
            <a:r>
              <a:rPr lang="fr-FR" altLang="fr-FR" sz="1400" b="1" dirty="0" smtClean="0"/>
              <a:t>1830 Immeubles </a:t>
            </a:r>
            <a:r>
              <a:rPr lang="fr-FR" altLang="fr-FR" sz="1400" b="1" dirty="0"/>
              <a:t>remarquables </a:t>
            </a:r>
            <a:r>
              <a:rPr lang="fr-FR" altLang="fr-FR" sz="1400" dirty="0"/>
              <a:t>(granges, maisons, châteaux… bâtis ou non bâtis tels que coudercs, places…),</a:t>
            </a:r>
            <a:r>
              <a:rPr lang="fr-FR" altLang="fr-FR" sz="1400" b="1" dirty="0"/>
              <a:t> </a:t>
            </a:r>
            <a:r>
              <a:rPr lang="fr-FR" altLang="fr-FR" sz="1400" b="1" dirty="0" smtClean="0"/>
              <a:t>repérés</a:t>
            </a:r>
            <a:r>
              <a:rPr lang="fr-FR" altLang="fr-FR" sz="1400" dirty="0" smtClean="0"/>
              <a:t> </a:t>
            </a:r>
            <a:r>
              <a:rPr lang="fr-FR" altLang="fr-FR" sz="1400" dirty="0"/>
              <a:t>sur l’ensemble du territoire.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9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288" y="15875"/>
            <a:ext cx="472598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Le zonage et le </a:t>
            </a:r>
            <a:r>
              <a:rPr lang="fr-FR" altLang="fr-FR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règlement</a:t>
            </a:r>
            <a:endParaRPr lang="fr-FR" altLang="fr-F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alt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4 grands secteurs </a:t>
            </a:r>
            <a:r>
              <a:rPr lang="fr-FR" altLang="fr-FR" dirty="0">
                <a:latin typeface="Calibri" pitchFamily="34" charset="0"/>
                <a:ea typeface="Calibri" pitchFamily="34" charset="0"/>
                <a:cs typeface="Calibri" pitchFamily="34" charset="0"/>
              </a:rPr>
              <a:t>et </a:t>
            </a:r>
            <a:r>
              <a:rPr lang="fr-FR" alt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1 sous secteur</a:t>
            </a:r>
          </a:p>
          <a:p>
            <a:pPr>
              <a:defRPr/>
            </a:pPr>
            <a:endParaRPr lang="fr-FR" altLang="fr-F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3316" name="Groupe 1"/>
          <p:cNvGrpSpPr>
            <a:grpSpLocks/>
          </p:cNvGrpSpPr>
          <p:nvPr/>
        </p:nvGrpSpPr>
        <p:grpSpPr bwMode="auto">
          <a:xfrm>
            <a:off x="25179" y="3284984"/>
            <a:ext cx="6130998" cy="3573016"/>
            <a:chOff x="53975" y="2979737"/>
            <a:chExt cx="4295594" cy="2826345"/>
          </a:xfrm>
        </p:grpSpPr>
        <p:pic>
          <p:nvPicPr>
            <p:cNvPr id="13318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" y="2979737"/>
              <a:ext cx="4295594" cy="282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3203442" y="4570747"/>
              <a:ext cx="290501" cy="308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 dirty="0"/>
                <a:t>1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042946" y="3781593"/>
              <a:ext cx="417494" cy="308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 dirty="0"/>
                <a:t>1a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65104" y="3992775"/>
              <a:ext cx="287325" cy="308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 dirty="0"/>
                <a:t>2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779681" y="3371932"/>
              <a:ext cx="288913" cy="308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 dirty="0"/>
                <a:t>4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95248" y="5498042"/>
              <a:ext cx="287326" cy="308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 b="1" dirty="0"/>
                <a:t>3</a:t>
              </a:r>
            </a:p>
          </p:txBody>
        </p:sp>
      </p:grpSp>
      <p:sp>
        <p:nvSpPr>
          <p:cNvPr id="13317" name="Espace réservé du contenu 2"/>
          <p:cNvSpPr txBox="1">
            <a:spLocks/>
          </p:cNvSpPr>
          <p:nvPr/>
        </p:nvSpPr>
        <p:spPr bwMode="auto">
          <a:xfrm>
            <a:off x="-32326" y="764704"/>
            <a:ext cx="4967288" cy="254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538163" indent="182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fr-FR" altLang="fr-FR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1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Secteur </a:t>
            </a:r>
            <a:r>
              <a:rPr lang="fr-FR" altLang="fr-FR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1 : Le centre historique de Rodez </a:t>
            </a:r>
          </a:p>
          <a:p>
            <a:pPr eaLnBrk="1" hangingPunct="1">
              <a:buFontTx/>
              <a:buNone/>
            </a:pPr>
            <a:r>
              <a:rPr lang="fr-FR" altLang="fr-FR" sz="12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Objectifs </a:t>
            </a:r>
            <a:r>
              <a:rPr lang="fr-FR" altLang="fr-FR" sz="12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généraux et prescriptions pour : </a:t>
            </a:r>
            <a:endParaRPr lang="fr-FR" altLang="fr-FR" sz="12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les </a:t>
            </a: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constructions neuves 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et les édifices </a:t>
            </a: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non 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répertoriés</a:t>
            </a:r>
            <a:endParaRPr lang="fr-FR" altLang="fr-FR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les </a:t>
            </a: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immeubles 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répertoriés</a:t>
            </a:r>
          </a:p>
          <a:p>
            <a:pPr eaLnBrk="1" hangingPunct="1">
              <a:buFontTx/>
              <a:buNone/>
            </a:pP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les </a:t>
            </a: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enseignes</a:t>
            </a:r>
          </a:p>
          <a:p>
            <a:pPr eaLnBrk="1" hangingPunct="1">
              <a:buFontTx/>
              <a:buNone/>
            </a:pP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les </a:t>
            </a: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immeubles non bâtis </a:t>
            </a: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répertoriés</a:t>
            </a:r>
            <a:endParaRPr lang="fr-FR" altLang="fr-FR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endParaRPr lang="fr-FR" altLang="fr-FR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1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Secteur 1a </a:t>
            </a:r>
            <a:r>
              <a:rPr lang="fr-FR" altLang="fr-FR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: Approches ouest du centre historique de Rodez</a:t>
            </a:r>
          </a:p>
          <a:p>
            <a:pPr eaLnBrk="1" hangingPunct="1">
              <a:buFontTx/>
              <a:buNone/>
            </a:pPr>
            <a:r>
              <a:rPr lang="fr-FR" altLang="fr-FR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- respect </a:t>
            </a:r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des objectifs généraux</a:t>
            </a:r>
          </a:p>
          <a:p>
            <a:pPr eaLnBrk="1" hangingPunct="1">
              <a:buFontTx/>
              <a:buNone/>
            </a:pPr>
            <a:endParaRPr lang="fr-FR" altLang="fr-FR" sz="12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12" t="25566" r="50280" b="19163"/>
          <a:stretch/>
        </p:blipFill>
        <p:spPr bwMode="auto">
          <a:xfrm>
            <a:off x="6523555" y="4698000"/>
            <a:ext cx="26204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5733" y="2379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altLang="fr-FR" sz="1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Secteur </a:t>
            </a:r>
            <a:r>
              <a:rPr lang="fr-FR" altLang="fr-FR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2 : Les ensembles et abords des MH et édifices répertoriés</a:t>
            </a:r>
          </a:p>
          <a:p>
            <a:r>
              <a:rPr lang="fr-FR" altLang="fr-FR" sz="12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Objectifs généraux et prescriptions pour : </a:t>
            </a:r>
          </a:p>
          <a:p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les constructions neuves et les édifices non 	répertoriés</a:t>
            </a:r>
          </a:p>
          <a:p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les immeubles répertoriés</a:t>
            </a:r>
          </a:p>
          <a:p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les enseignes</a:t>
            </a:r>
          </a:p>
          <a:p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les immeubles non bâtis répertoriés</a:t>
            </a:r>
          </a:p>
          <a:p>
            <a:endParaRPr lang="fr-FR" altLang="fr-FR" sz="12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altLang="fr-FR" sz="1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Secteur 3 </a:t>
            </a:r>
            <a:r>
              <a:rPr lang="fr-FR" altLang="fr-FR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: Les espaces naturels, biotopes et sites remarquables </a:t>
            </a:r>
            <a:endParaRPr lang="fr-FR" altLang="fr-FR" sz="12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altLang="fr-FR" sz="12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Objectifs généraux et prescriptions pour : </a:t>
            </a:r>
          </a:p>
          <a:p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les immeubles répertoriés </a:t>
            </a:r>
          </a:p>
          <a:p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	- les immeubles non bâtis répertoriés</a:t>
            </a:r>
          </a:p>
          <a:p>
            <a:endParaRPr lang="fr-FR" altLang="fr-FR" sz="12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altLang="fr-FR" sz="1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Secteur </a:t>
            </a:r>
            <a:r>
              <a:rPr lang="fr-FR" altLang="fr-FR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4 : Les espaces agricoles et les paysages</a:t>
            </a:r>
            <a:endParaRPr lang="fr-FR" altLang="fr-FR" sz="12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fr-FR" altLang="fr-FR" sz="12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Objectifs généraux et prescriptions pour : </a:t>
            </a:r>
          </a:p>
          <a:p>
            <a:r>
              <a:rPr lang="fr-FR" altLang="fr-FR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- les constructions neuves, les aménagements et les granges</a:t>
            </a:r>
          </a:p>
        </p:txBody>
      </p:sp>
    </p:spTree>
    <p:extLst>
      <p:ext uri="{BB962C8B-B14F-4D97-AF65-F5344CB8AC3E}">
        <p14:creationId xmlns="" xmlns:p14="http://schemas.microsoft.com/office/powerpoint/2010/main" val="12562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301208" cy="404812"/>
          </a:xfrm>
        </p:spPr>
        <p:txBody>
          <a:bodyPr>
            <a:normAutofit fontScale="90000"/>
          </a:bodyPr>
          <a:lstStyle/>
          <a:p>
            <a: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/>
            </a:r>
            <a:b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Secteur  2  : les ensembles et les abords des MH et des édifices repérés</a:t>
            </a:r>
          </a:p>
        </p:txBody>
      </p:sp>
      <p:sp>
        <p:nvSpPr>
          <p:cNvPr id="2" name="Rectangle 1"/>
          <p:cNvSpPr/>
          <p:nvPr/>
        </p:nvSpPr>
        <p:spPr>
          <a:xfrm>
            <a:off x="4716463" y="908050"/>
            <a:ext cx="4427537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latin typeface="Calibri" panose="020F0502020204030204" pitchFamily="34" charset="0"/>
                <a:cs typeface="Arial" panose="020B0604020202020204" pitchFamily="34" charset="0"/>
              </a:rPr>
              <a:t>Objectifs 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et mettre en valeur la lisibilité des formes agglomérées et des fronts bâtis et le caractère des ensembles bâtis et des bâtiments isolés</a:t>
            </a:r>
          </a:p>
          <a:p>
            <a:pPr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et mettre en valeur le caractère des ensembles bâtis et des bâtiments isolés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assurer par la qualité architecturale des bâtiments nouveaux un accompagnement convenable aux bâtiments anciens de qualité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viser à l’unité des volumes et des couleurs en agglomération comme en espace rural et intégrer le bâti dans le paysage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les caractéristiques architecturales qui distinguent la grange-étable de la maison d’habitation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les immeubles ou parties d’immeubles présentant un intérêt vis-à-vis du patrimoine naturel</a:t>
            </a:r>
          </a:p>
          <a:p>
            <a:pPr marL="285750" indent="-285750">
              <a:buFontTx/>
              <a:buChar char="-"/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5" descr="C:\Users\djoy\Desktop\AVAP doc natifs\diags\Dossier Druelle-15-07-30\Links\01326_DRUELLE-LeCast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45" r="21082"/>
          <a:stretch>
            <a:fillRect/>
          </a:stretch>
        </p:blipFill>
        <p:spPr bwMode="auto">
          <a:xfrm>
            <a:off x="0" y="1916113"/>
            <a:ext cx="4594225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52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24" t="23170" r="7681" b="31949"/>
          <a:stretch>
            <a:fillRect/>
          </a:stretch>
        </p:blipFill>
        <p:spPr bwMode="auto">
          <a:xfrm>
            <a:off x="-17463" y="0"/>
            <a:ext cx="6407151" cy="2808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2"/>
          <p:cNvSpPr txBox="1">
            <a:spLocks noChangeArrowheads="1"/>
          </p:cNvSpPr>
          <p:nvPr/>
        </p:nvSpPr>
        <p:spPr bwMode="auto">
          <a:xfrm>
            <a:off x="26926" y="4250382"/>
            <a:ext cx="525621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latin typeface="Calibri" pitchFamily="34" charset="0"/>
              </a:rPr>
              <a:t>Réhabilitation </a:t>
            </a:r>
            <a:r>
              <a:rPr lang="fr-FR" altLang="fr-FR" sz="1400" b="1" dirty="0">
                <a:latin typeface="Calibri" pitchFamily="34" charset="0"/>
              </a:rPr>
              <a:t>des granges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libri" pitchFamily="34" charset="0"/>
              </a:rPr>
              <a:t>- Conserver le caractère du bâtiment </a:t>
            </a:r>
            <a:r>
              <a:rPr lang="fr-FR" altLang="fr-FR" sz="1400" dirty="0" smtClean="0">
                <a:latin typeface="Calibri" pitchFamily="34" charset="0"/>
              </a:rPr>
              <a:t>originel</a:t>
            </a: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libri" pitchFamily="34" charset="0"/>
              </a:rPr>
              <a:t>- Conserver le matériau apparent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libri" pitchFamily="34" charset="0"/>
              </a:rPr>
              <a:t>- Ne pas marquer les ouvertures nouvelles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libri" pitchFamily="34" charset="0"/>
              </a:rPr>
              <a:t>(pas de référence au vocabulaire </a:t>
            </a:r>
            <a:r>
              <a:rPr lang="fr-FR" altLang="fr-FR" sz="1400" dirty="0" smtClean="0">
                <a:latin typeface="Calibri" pitchFamily="34" charset="0"/>
              </a:rPr>
              <a:t>résidentiel) </a:t>
            </a:r>
            <a:endParaRPr lang="fr-FR" altLang="fr-FR" sz="1400" dirty="0">
              <a:latin typeface="Calibri" pitchFamily="34" charset="0"/>
            </a:endParaRPr>
          </a:p>
        </p:txBody>
      </p:sp>
      <p:pic>
        <p:nvPicPr>
          <p:cNvPr id="19460" name="Picture 2" descr="K:\RESERVE\Réserve\00604_Ste RADEGONDE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60688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82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5" t="11124" r="1447" b="25380"/>
          <a:stretch/>
        </p:blipFill>
        <p:spPr>
          <a:xfrm>
            <a:off x="0" y="2345822"/>
            <a:ext cx="9144000" cy="451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0" y="400110"/>
            <a:ext cx="486003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Calibri" pitchFamily="34" charset="0"/>
              </a:rPr>
              <a:t>Préserver le caractère rural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libri" pitchFamily="34" charset="0"/>
              </a:rPr>
              <a:t>- 3 matériaux de construction maxi pour chaque espace </a:t>
            </a:r>
            <a:r>
              <a:rPr lang="fr-FR" altLang="fr-FR" sz="1400" dirty="0" smtClean="0">
                <a:latin typeface="Calibri" pitchFamily="34" charset="0"/>
              </a:rPr>
              <a:t>public</a:t>
            </a: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Calibri" pitchFamily="34" charset="0"/>
              </a:rPr>
              <a:t>- les aires de stationnement matérialisées au sol sont </a:t>
            </a:r>
            <a:r>
              <a:rPr lang="fr-FR" altLang="fr-FR" sz="1400" dirty="0" smtClean="0">
                <a:latin typeface="Calibri" pitchFamily="34" charset="0"/>
              </a:rPr>
              <a:t>interdites </a:t>
            </a: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Calibri" pitchFamily="34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0" y="0"/>
            <a:ext cx="7559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itchFamily="34" charset="0"/>
                <a:cs typeface="Arial" charset="0"/>
              </a:rPr>
              <a:t>L</a:t>
            </a:r>
            <a:r>
              <a:rPr lang="fr-FR" altLang="fr-FR" sz="1800" dirty="0" smtClean="0">
                <a:latin typeface="Calibri" pitchFamily="34" charset="0"/>
                <a:cs typeface="Arial" charset="0"/>
              </a:rPr>
              <a:t>es </a:t>
            </a:r>
            <a:r>
              <a:rPr lang="fr-FR" altLang="fr-FR" sz="1800" dirty="0">
                <a:latin typeface="Calibri" pitchFamily="34" charset="0"/>
                <a:cs typeface="Arial" charset="0"/>
              </a:rPr>
              <a:t>immeubles non bâtis : le couderc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 smtClean="0"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alibri" pitchFamily="34" charset="0"/>
                <a:cs typeface="Arial" charset="0"/>
              </a:rPr>
              <a:t> </a:t>
            </a:r>
            <a:endParaRPr lang="fr-FR" altLang="fr-FR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93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-20758" y="-23019"/>
            <a:ext cx="5037137" cy="46038"/>
          </a:xfrm>
        </p:spPr>
        <p:txBody>
          <a:bodyPr>
            <a:normAutofit fontScale="90000"/>
          </a:bodyPr>
          <a:lstStyle/>
          <a:p>
            <a:pPr algn="l"/>
            <a: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/>
            </a:r>
            <a:b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/>
            </a:r>
            <a:b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/>
            </a:r>
            <a:b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/>
            </a:r>
            <a:br>
              <a:rPr lang="fr-FR" altLang="fr-FR" sz="18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Secteur 3 : les espaces naturels, </a:t>
            </a:r>
            <a:b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biotopes et paysages</a:t>
            </a:r>
          </a:p>
        </p:txBody>
      </p:sp>
      <p:pic>
        <p:nvPicPr>
          <p:cNvPr id="22531" name="Picture 3" descr="C:\Documents and Settings\djoy\Bureau\diags 20150902\Dossier Druelle-15-07-30\Dossier Druelle-15-07-30\Links\02444_DRUELLE-S-Cléme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86" b="24019"/>
          <a:stretch/>
        </p:blipFill>
        <p:spPr bwMode="auto">
          <a:xfrm>
            <a:off x="836509" y="2924944"/>
            <a:ext cx="7407899" cy="393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36712"/>
            <a:ext cx="87852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latin typeface="Calibri" panose="020F0502020204030204" pitchFamily="34" charset="0"/>
                <a:cs typeface="Arial" panose="020B0604020202020204" pitchFamily="34" charset="0"/>
              </a:rPr>
              <a:t>Objectifs 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le caractère naturel ou sauvage </a:t>
            </a:r>
          </a:p>
          <a:p>
            <a:pPr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des espaces qui le composent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strictement le caractère non bâti de </a:t>
            </a:r>
          </a:p>
          <a:p>
            <a:pPr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ces espaces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maintenir le caractère naturel des cours d’eau </a:t>
            </a:r>
          </a:p>
          <a:p>
            <a:pPr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et de leur accompagnement boisé, ainsi que la </a:t>
            </a:r>
          </a:p>
          <a:p>
            <a:pPr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qualité des biotopes associés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l’ouverture des paysages </a:t>
            </a:r>
            <a:r>
              <a:rPr lang="fr-FR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agricoles</a:t>
            </a: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00601" y="-27384"/>
            <a:ext cx="48600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la structure du paysage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conserver la qualité paysagère des points de vue sur les édifices remarquables et ensembles </a:t>
            </a:r>
            <a:r>
              <a:rPr lang="fr-FR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bâtis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restaurer </a:t>
            </a: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les bâtiments anciens et ouvrages présents dans ces espaces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exclure les aménagements de loisirs ou sportifs à l’exception des sentiers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réduire les aménagements à ceux nécessaires au parcours de ces espaces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L’aménagement de parking par </a:t>
            </a:r>
            <a:r>
              <a:rPr lang="fr-FR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ex. </a:t>
            </a:r>
            <a:r>
              <a:rPr lang="fr-FR" sz="1400" dirty="0">
                <a:latin typeface="Calibri" panose="020F0502020204030204" pitchFamily="34" charset="0"/>
                <a:cs typeface="Arial" panose="020B0604020202020204" pitchFamily="34" charset="0"/>
              </a:rPr>
              <a:t>est interdit dans ces espaces.</a:t>
            </a:r>
          </a:p>
        </p:txBody>
      </p:sp>
    </p:spTree>
    <p:extLst>
      <p:ext uri="{BB962C8B-B14F-4D97-AF65-F5344CB8AC3E}">
        <p14:creationId xmlns="" xmlns:p14="http://schemas.microsoft.com/office/powerpoint/2010/main" val="21479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0" y="27856"/>
            <a:ext cx="7232650" cy="647700"/>
          </a:xfrm>
        </p:spPr>
        <p:txBody>
          <a:bodyPr>
            <a:normAutofit fontScale="90000"/>
          </a:bodyPr>
          <a:lstStyle/>
          <a:p>
            <a:pPr algn="l"/>
            <a: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b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Secteur 4 : les espaces agricoles </a:t>
            </a:r>
            <a:b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fr-FR" altLang="fr-FR" sz="18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et les paysages</a:t>
            </a:r>
          </a:p>
        </p:txBody>
      </p:sp>
      <p:pic>
        <p:nvPicPr>
          <p:cNvPr id="23555" name="Picture 2" descr="C:\Documents and Settings\djoy\Bureau\diags 20150902\Dossier Onet\Dossier Onet\Links\03066_ONET_Onrazac-O Vill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56" t="20421" b="27680"/>
          <a:stretch/>
        </p:blipFill>
        <p:spPr bwMode="auto">
          <a:xfrm>
            <a:off x="971600" y="3657389"/>
            <a:ext cx="7513553" cy="32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 bwMode="auto">
          <a:xfrm>
            <a:off x="-22828" y="764704"/>
            <a:ext cx="51514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fr-FR" altLang="fr-FR" sz="1400" b="1" kern="0" dirty="0">
                <a:solidFill>
                  <a:srgbClr val="000000"/>
                </a:solidFill>
                <a:cs typeface="Arial" charset="0"/>
              </a:rPr>
              <a:t>Objectif </a:t>
            </a:r>
            <a:r>
              <a:rPr lang="fr-FR" altLang="fr-FR" sz="1400" b="1" kern="0" dirty="0" smtClean="0">
                <a:solidFill>
                  <a:srgbClr val="000000"/>
                </a:solidFill>
                <a:cs typeface="Arial" charset="0"/>
              </a:rPr>
              <a:t>:</a:t>
            </a:r>
            <a:endParaRPr lang="fr-FR" altLang="fr-FR" sz="1400" b="1" kern="0" dirty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fr-FR" altLang="fr-FR" sz="1400" kern="0" dirty="0">
                <a:solidFill>
                  <a:srgbClr val="000000"/>
                </a:solidFill>
                <a:cs typeface="Arial" charset="0"/>
              </a:rPr>
              <a:t>Maintenir la qualité paysagère et architecturale des secteurs ouverts à l’urbanisation à l’arrière plan des ensembles naturels ou bâtis remarquables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-"/>
              <a:defRPr/>
            </a:pPr>
            <a:r>
              <a:rPr lang="fr-FR" altLang="fr-FR" sz="1400" kern="0" dirty="0">
                <a:solidFill>
                  <a:srgbClr val="000000"/>
                </a:solidFill>
                <a:cs typeface="Arial" charset="0"/>
              </a:rPr>
              <a:t>par le maintien de la qualité de couvertures de toit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-"/>
              <a:defRPr/>
            </a:pPr>
            <a:r>
              <a:rPr lang="fr-FR" altLang="fr-FR" sz="1400" kern="0" dirty="0">
                <a:solidFill>
                  <a:srgbClr val="000000"/>
                </a:solidFill>
                <a:cs typeface="Arial" charset="0"/>
              </a:rPr>
              <a:t>par la qualité d’implantation et la qualité architecturale des nouvelles constructions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-"/>
              <a:defRPr/>
            </a:pPr>
            <a:r>
              <a:rPr lang="fr-FR" altLang="fr-FR" sz="1400" kern="0" dirty="0">
                <a:solidFill>
                  <a:srgbClr val="000000"/>
                </a:solidFill>
                <a:cs typeface="Arial" charset="0"/>
              </a:rPr>
              <a:t>par la conservation du caractère originel des constructions reconverties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-"/>
              <a:defRPr/>
            </a:pPr>
            <a:r>
              <a:rPr lang="fr-FR" altLang="fr-FR" sz="1400" kern="0" dirty="0">
                <a:solidFill>
                  <a:srgbClr val="000000"/>
                </a:solidFill>
                <a:cs typeface="Arial" charset="0"/>
              </a:rPr>
              <a:t>en limitant la dispersion des constructions </a:t>
            </a:r>
            <a:r>
              <a:rPr lang="fr-FR" altLang="fr-FR" sz="1400" kern="0" dirty="0" smtClean="0">
                <a:solidFill>
                  <a:srgbClr val="000000"/>
                </a:solidFill>
                <a:cs typeface="Arial" charset="0"/>
              </a:rPr>
              <a:t>nouvelles</a:t>
            </a:r>
            <a:endParaRPr lang="fr-FR" altLang="fr-FR" sz="1400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932040" y="0"/>
            <a:ext cx="4211960" cy="1720850"/>
          </a:xfrm>
        </p:spPr>
        <p:txBody>
          <a:bodyPr>
            <a:noAutofit/>
          </a:bodyPr>
          <a:lstStyle/>
          <a:p>
            <a:pPr marL="0" lvl="1" indent="0">
              <a:buFontTx/>
              <a:buNone/>
            </a:pPr>
            <a:r>
              <a:rPr lang="fr-FR" altLang="fr-FR" sz="1400" b="1" dirty="0" smtClean="0">
                <a:cs typeface="Arial" charset="0"/>
              </a:rPr>
              <a:t>Principes réglementaires du secteur 4 : </a:t>
            </a:r>
            <a:r>
              <a:rPr lang="fr-FR" altLang="fr-FR" sz="1400" dirty="0" smtClean="0">
                <a:cs typeface="Arial" charset="0"/>
              </a:rPr>
              <a:t>(pouvant concerner des projets de lotissement):</a:t>
            </a:r>
          </a:p>
          <a:p>
            <a:pPr marL="0" lvl="1" indent="0">
              <a:buFontTx/>
              <a:buNone/>
            </a:pPr>
            <a:r>
              <a:rPr lang="fr-FR" altLang="fr-FR" sz="1400" dirty="0" smtClean="0">
                <a:cs typeface="Arial" charset="0"/>
              </a:rPr>
              <a:t>Fenêtres et volets battants bois ou métal. Pas de PVC. Pas de blanc.</a:t>
            </a:r>
          </a:p>
          <a:p>
            <a:pPr marL="0" lvl="1" indent="0">
              <a:buFontTx/>
              <a:buNone/>
            </a:pPr>
            <a:r>
              <a:rPr lang="fr-FR" altLang="fr-FR" sz="1400" dirty="0" smtClean="0">
                <a:cs typeface="Arial" charset="0"/>
              </a:rPr>
              <a:t>Portes peintes ou traités bois ciré ou vernis</a:t>
            </a:r>
          </a:p>
          <a:p>
            <a:pPr marL="0" lvl="1" indent="0">
              <a:buFontTx/>
              <a:buNone/>
            </a:pPr>
            <a:r>
              <a:rPr lang="fr-FR" altLang="fr-FR" sz="1400" dirty="0" smtClean="0">
                <a:cs typeface="Arial" charset="0"/>
              </a:rPr>
              <a:t>Pas de couleur claire en façade</a:t>
            </a:r>
          </a:p>
          <a:p>
            <a:pPr marL="0" indent="0">
              <a:buFontTx/>
              <a:buNone/>
            </a:pPr>
            <a:r>
              <a:rPr lang="fr-FR" altLang="fr-FR" sz="1400" dirty="0" smtClean="0">
                <a:cs typeface="Arial" charset="0"/>
              </a:rPr>
              <a:t>Toiture ardoise 80% de pente sauf bâtis secondaires pouvant être à 15% minimum et sur bâti agricole où 50% minimum et teinte foncé</a:t>
            </a:r>
          </a:p>
          <a:p>
            <a:pPr marL="0" indent="0">
              <a:buFontTx/>
              <a:buNone/>
            </a:pPr>
            <a:r>
              <a:rPr lang="fr-FR" altLang="fr-FR" sz="1400" dirty="0" smtClean="0">
                <a:cs typeface="Arial" charset="0"/>
              </a:rPr>
              <a:t>Panneaux solaires autorisés sur tout un pan entier de toiture ou en partie si bien encastrés</a:t>
            </a:r>
          </a:p>
          <a:p>
            <a:pPr marL="0" indent="0">
              <a:buFontTx/>
              <a:buNone/>
            </a:pPr>
            <a:endParaRPr lang="fr-FR" altLang="fr-FR" sz="1400" dirty="0" smtClean="0">
              <a:cs typeface="Arial" charset="0"/>
            </a:endParaRPr>
          </a:p>
          <a:p>
            <a:pPr marL="0" indent="0">
              <a:buFontTx/>
              <a:buNone/>
            </a:pPr>
            <a:r>
              <a:rPr lang="fr-FR" altLang="fr-FR" sz="1400" i="1" dirty="0" smtClean="0">
                <a:cs typeface="Arial" charset="0"/>
              </a:rPr>
              <a:t>Nota: Pour les constructions existantes récentes, dans cette zone, les règles sont adaptées au type architectural de la construction</a:t>
            </a:r>
            <a:r>
              <a:rPr lang="fr-FR" altLang="fr-FR" sz="1400" dirty="0" smtClean="0"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963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0886"/>
            <a:ext cx="3495938" cy="620688"/>
          </a:xfrm>
        </p:spPr>
        <p:txBody>
          <a:bodyPr>
            <a:normAutofit/>
          </a:bodyPr>
          <a:lstStyle/>
          <a:p>
            <a:r>
              <a:rPr lang="fr-FR" sz="1800" b="1" dirty="0" smtClean="0"/>
              <a:t>Cohérence du PVAP avec le PLUi</a:t>
            </a:r>
            <a:endParaRPr lang="fr-FR" sz="1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50317"/>
            <a:ext cx="8651304" cy="31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 smtClean="0"/>
              <a:t>- </a:t>
            </a:r>
            <a:r>
              <a:rPr lang="fr-FR" sz="1400" b="1" dirty="0" smtClean="0"/>
              <a:t>Révision du PLUi </a:t>
            </a:r>
            <a:r>
              <a:rPr lang="fr-FR" sz="1400" dirty="0" smtClean="0"/>
              <a:t>: affirmation des espaces à préserver de l’urbanisation, fermeture des zones ouvertes à l’urbanisation…</a:t>
            </a:r>
          </a:p>
          <a:p>
            <a:pPr marL="0" indent="0">
              <a:buNone/>
            </a:pPr>
            <a:r>
              <a:rPr lang="fr-FR" sz="1400" dirty="0" smtClean="0"/>
              <a:t>- Intégration des </a:t>
            </a:r>
            <a:r>
              <a:rPr lang="fr-FR" sz="1400" b="1" dirty="0" smtClean="0"/>
              <a:t>points de vue sur les paysages </a:t>
            </a:r>
            <a:r>
              <a:rPr lang="fr-FR" sz="1400" dirty="0" smtClean="0"/>
              <a:t>diagnostiqués dans le travail de PVAP, au sein du PLUi</a:t>
            </a:r>
          </a:p>
          <a:p>
            <a:pPr marL="0" indent="0">
              <a:buNone/>
            </a:pPr>
            <a:r>
              <a:rPr lang="fr-FR" sz="1400" dirty="0" smtClean="0"/>
              <a:t>- Les </a:t>
            </a:r>
            <a:r>
              <a:rPr lang="fr-FR" sz="1400" b="1" dirty="0" smtClean="0"/>
              <a:t>zones agricoles et paysagères </a:t>
            </a:r>
            <a:r>
              <a:rPr lang="fr-FR" sz="1400" dirty="0" smtClean="0"/>
              <a:t>repérées dans le PVAP sont inconstructibles au PLUi (protections paysagères, classement en zones N ou </a:t>
            </a:r>
            <a:r>
              <a:rPr lang="fr-FR" sz="1400" dirty="0" err="1" smtClean="0"/>
              <a:t>Ap</a:t>
            </a:r>
            <a:r>
              <a:rPr lang="fr-FR" sz="1400" dirty="0" smtClean="0"/>
              <a:t>…)</a:t>
            </a:r>
          </a:p>
          <a:p>
            <a:pPr marL="0" indent="0">
              <a:buNone/>
            </a:pPr>
            <a:r>
              <a:rPr lang="fr-FR" sz="1400" dirty="0" smtClean="0"/>
              <a:t>- Le </a:t>
            </a:r>
            <a:r>
              <a:rPr lang="fr-FR" sz="1400" b="1" dirty="0" smtClean="0"/>
              <a:t>règlement du PLUi </a:t>
            </a:r>
            <a:r>
              <a:rPr lang="fr-FR" sz="1400" dirty="0" smtClean="0"/>
              <a:t>impose des toitures traditionnelles ardoises ou lauzes (sauf expression architecturale particulière ou architectures spécifiques selon les secteurs et les périodes ex : années 60)</a:t>
            </a:r>
          </a:p>
          <a:p>
            <a:pPr marL="0" indent="0">
              <a:buNone/>
            </a:pP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73532"/>
            <a:ext cx="788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Qualité du cadre de vie </a:t>
            </a:r>
            <a:r>
              <a:rPr lang="fr-FR" sz="1400" dirty="0" smtClean="0"/>
              <a:t>affirmé dans le PADD du PLUi : </a:t>
            </a:r>
          </a:p>
          <a:p>
            <a:r>
              <a:rPr lang="fr-FR" sz="1400" dirty="0"/>
              <a:t>F</a:t>
            </a:r>
            <a:r>
              <a:rPr lang="fr-FR" sz="1400" dirty="0" smtClean="0"/>
              <a:t>il conducteur de toutes les procédures et les projets conduits concomitamment par Rodez agglomération</a:t>
            </a:r>
          </a:p>
        </p:txBody>
      </p:sp>
      <p:pic>
        <p:nvPicPr>
          <p:cNvPr id="2050" name="Picture 2" descr="C:\Users\djoy\Desktop\VIET_005518_H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5" y="3258000"/>
            <a:ext cx="8074793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61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076"/>
          <a:stretch/>
        </p:blipFill>
        <p:spPr bwMode="auto">
          <a:xfrm>
            <a:off x="107504" y="1916832"/>
            <a:ext cx="8848164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1323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 smtClean="0"/>
              <a:t>Elaboration de la </a:t>
            </a:r>
            <a:r>
              <a:rPr lang="fr-FR" sz="1600" b="1" dirty="0" smtClean="0"/>
              <a:t>trame verte et bleue </a:t>
            </a:r>
            <a:r>
              <a:rPr lang="fr-FR" sz="1600" dirty="0" smtClean="0"/>
              <a:t>redéfinie à l’échelle locale et en milieu urbain: continuité des corridors</a:t>
            </a:r>
          </a:p>
          <a:p>
            <a:pPr marL="0" indent="0">
              <a:buNone/>
            </a:pPr>
            <a:r>
              <a:rPr lang="fr-FR" sz="1600" dirty="0" smtClean="0"/>
              <a:t>Prise en compte des zones humides écologiques dans les projets d’aménagement…</a:t>
            </a:r>
          </a:p>
          <a:p>
            <a:pPr marL="0" indent="0">
              <a:buNone/>
            </a:pPr>
            <a:r>
              <a:rPr lang="fr-FR" sz="1600" dirty="0" smtClean="0"/>
              <a:t>	</a:t>
            </a:r>
          </a:p>
          <a:p>
            <a:pPr marL="0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="" xmlns:p14="http://schemas.microsoft.com/office/powerpoint/2010/main" val="28695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682948" y="0"/>
            <a:ext cx="3529012" cy="513755"/>
          </a:xfrm>
        </p:spPr>
        <p:txBody>
          <a:bodyPr/>
          <a:lstStyle/>
          <a:p>
            <a:pPr algn="l">
              <a:defRPr/>
            </a:pPr>
            <a:r>
              <a:rPr lang="fr-FR" altLang="fr-FR" sz="2400" dirty="0" smtClean="0">
                <a:latin typeface="Calibri" panose="020F0502020204030204" pitchFamily="34" charset="0"/>
              </a:rPr>
              <a:t>Présentation du territoire</a:t>
            </a:r>
            <a:endParaRPr lang="fr-FR" altLang="fr-FR" sz="2000" dirty="0" smtClean="0">
              <a:latin typeface="Calibri" panose="020F0502020204030204" pitchFamily="34" charset="0"/>
            </a:endParaRPr>
          </a:p>
        </p:txBody>
      </p:sp>
      <p:grpSp>
        <p:nvGrpSpPr>
          <p:cNvPr id="3076" name="Groupe 15"/>
          <p:cNvGrpSpPr>
            <a:grpSpLocks/>
          </p:cNvGrpSpPr>
          <p:nvPr/>
        </p:nvGrpSpPr>
        <p:grpSpPr bwMode="auto">
          <a:xfrm>
            <a:off x="0" y="3933056"/>
            <a:ext cx="4297363" cy="2924944"/>
            <a:chOff x="4787900" y="3890963"/>
            <a:chExt cx="4188319" cy="2897484"/>
          </a:xfrm>
        </p:grpSpPr>
        <p:pic>
          <p:nvPicPr>
            <p:cNvPr id="12296" name="Picture 8" descr="Z:\2 - HPV\6_INTERVENTIONS\RA_Régio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478" t="8168" r="6345" b="3768"/>
            <a:stretch/>
          </p:blipFill>
          <p:spPr bwMode="auto">
            <a:xfrm>
              <a:off x="4787900" y="3890963"/>
              <a:ext cx="4167913" cy="285115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7066563" y="6020716"/>
              <a:ext cx="1909656" cy="7677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fr-FR" sz="800" b="1" dirty="0">
                  <a:latin typeface="Calibri" panose="020F0502020204030204" pitchFamily="34" charset="0"/>
                </a:rPr>
                <a:t>Territoire situé au Sud du Massif Central et au Nord de </a:t>
              </a:r>
              <a:r>
                <a:rPr lang="fr-FR" sz="800" b="1" dirty="0" smtClean="0">
                  <a:latin typeface="Calibri" panose="020F0502020204030204" pitchFamily="34" charset="0"/>
                </a:rPr>
                <a:t>l’Occitanie </a:t>
              </a:r>
              <a:r>
                <a:rPr lang="fr-FR" sz="800" b="1" dirty="0">
                  <a:latin typeface="Calibri" panose="020F0502020204030204" pitchFamily="34" charset="0"/>
                </a:rPr>
                <a:t>: </a:t>
              </a:r>
            </a:p>
            <a:p>
              <a:pPr marL="285750" indent="-285750" algn="just">
                <a:buFont typeface="Arial" pitchFamily="34" charset="0"/>
                <a:buChar char="•"/>
                <a:defRPr/>
              </a:pPr>
              <a:r>
                <a:rPr lang="fr-FR" sz="800" b="1" dirty="0">
                  <a:latin typeface="Calibri" panose="020F0502020204030204" pitchFamily="34" charset="0"/>
                </a:rPr>
                <a:t>150 kms de Toulouse, </a:t>
              </a:r>
            </a:p>
            <a:p>
              <a:pPr marL="285750" indent="-285750" algn="just">
                <a:buFont typeface="Arial" pitchFamily="34" charset="0"/>
                <a:buChar char="•"/>
                <a:defRPr/>
              </a:pPr>
              <a:r>
                <a:rPr lang="fr-FR" sz="800" b="1" dirty="0">
                  <a:latin typeface="Calibri" panose="020F0502020204030204" pitchFamily="34" charset="0"/>
                </a:rPr>
                <a:t>180 kms de </a:t>
              </a:r>
              <a:r>
                <a:rPr lang="fr-FR" sz="800" b="1" dirty="0" smtClean="0">
                  <a:latin typeface="Calibri" panose="020F0502020204030204" pitchFamily="34" charset="0"/>
                </a:rPr>
                <a:t>Montpellier</a:t>
              </a:r>
              <a:endParaRPr lang="fr-FR" sz="800" b="1" dirty="0">
                <a:latin typeface="Calibri" panose="020F0502020204030204" pitchFamily="34" charset="0"/>
              </a:endParaRPr>
            </a:p>
            <a:p>
              <a:pPr marL="285750" indent="-285750" algn="just">
                <a:buFont typeface="Arial" pitchFamily="34" charset="0"/>
                <a:buChar char="•"/>
                <a:defRPr/>
              </a:pPr>
              <a:r>
                <a:rPr lang="fr-FR" sz="800" b="1" dirty="0">
                  <a:latin typeface="Calibri" panose="020F0502020204030204" pitchFamily="34" charset="0"/>
                </a:rPr>
                <a:t>240 kms de </a:t>
              </a:r>
              <a:r>
                <a:rPr lang="fr-FR" sz="800" b="1" dirty="0" smtClean="0">
                  <a:latin typeface="Calibri" panose="020F0502020204030204" pitchFamily="34" charset="0"/>
                </a:rPr>
                <a:t>Clermont-Ferrand</a:t>
              </a:r>
              <a:endParaRPr lang="fr-FR" sz="800" b="1" dirty="0">
                <a:latin typeface="Calibri" panose="020F0502020204030204" pitchFamily="34" charset="0"/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6872707" y="4581368"/>
              <a:ext cx="435327" cy="432149"/>
            </a:xfrm>
            <a:prstGeom prst="ellipse">
              <a:avLst/>
            </a:prstGeom>
            <a:noFill/>
            <a:ln w="158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5" name="Connecteur droit avec flèche 4"/>
            <p:cNvCxnSpPr>
              <a:stCxn id="2" idx="5"/>
            </p:cNvCxnSpPr>
            <p:nvPr/>
          </p:nvCxnSpPr>
          <p:spPr>
            <a:xfrm>
              <a:off x="7245115" y="4949813"/>
              <a:ext cx="710807" cy="495852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stCxn id="2" idx="3"/>
            </p:cNvCxnSpPr>
            <p:nvPr/>
          </p:nvCxnSpPr>
          <p:spPr>
            <a:xfrm flipH="1">
              <a:off x="6299640" y="4949813"/>
              <a:ext cx="637685" cy="638755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H="1" flipV="1">
              <a:off x="7047858" y="3890963"/>
              <a:ext cx="39111" cy="690405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7" name="Picture 6" descr="r-gris-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4925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03307"/>
            <a:ext cx="4297363" cy="307178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4499992" y="800120"/>
            <a:ext cx="4491608" cy="5509200"/>
            <a:chOff x="4499992" y="800120"/>
            <a:chExt cx="4491608" cy="5509200"/>
          </a:xfrm>
        </p:grpSpPr>
        <p:sp>
          <p:nvSpPr>
            <p:cNvPr id="4" name="ZoneTexte 3"/>
            <p:cNvSpPr txBox="1"/>
            <p:nvPr/>
          </p:nvSpPr>
          <p:spPr>
            <a:xfrm>
              <a:off x="4499992" y="800120"/>
              <a:ext cx="4491608" cy="5509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600" b="1" dirty="0" smtClean="0">
                  <a:latin typeface="Calibri" panose="020F0502020204030204" pitchFamily="34" charset="0"/>
                </a:rPr>
                <a:t>8</a:t>
              </a:r>
              <a:r>
                <a:rPr lang="fr-FR" sz="1600" dirty="0" smtClean="0">
                  <a:latin typeface="Calibri" panose="020F0502020204030204" pitchFamily="34" charset="0"/>
                </a:rPr>
                <a:t> </a:t>
              </a:r>
              <a:r>
                <a:rPr lang="fr-FR" sz="1600" dirty="0">
                  <a:latin typeface="Calibri" panose="020F0502020204030204" pitchFamily="34" charset="0"/>
                </a:rPr>
                <a:t>communes membres</a:t>
              </a:r>
            </a:p>
            <a:p>
              <a:pPr>
                <a:defRPr/>
              </a:pPr>
              <a:endParaRPr lang="fr-FR" sz="1600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>
                  <a:latin typeface="Calibri" panose="020F0502020204030204" pitchFamily="34" charset="0"/>
                </a:rPr>
                <a:t>55 187 </a:t>
              </a:r>
              <a:r>
                <a:rPr lang="fr-FR" sz="1600" dirty="0">
                  <a:latin typeface="Calibri" panose="020F0502020204030204" pitchFamily="34" charset="0"/>
                </a:rPr>
                <a:t>habitants environ 20% de la population départementale</a:t>
              </a:r>
            </a:p>
            <a:p>
              <a:pPr>
                <a:defRPr/>
              </a:pPr>
              <a:endParaRPr lang="fr-FR" sz="1600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>
                  <a:latin typeface="Calibri" panose="020F0502020204030204" pitchFamily="34" charset="0"/>
                </a:rPr>
                <a:t>26 500 ha</a:t>
              </a:r>
              <a:r>
                <a:rPr lang="fr-FR" sz="1600" dirty="0">
                  <a:latin typeface="Calibri" panose="020F0502020204030204" pitchFamily="34" charset="0"/>
                </a:rPr>
                <a:t> de superficie</a:t>
              </a:r>
            </a:p>
            <a:p>
              <a:pPr>
                <a:defRPr/>
              </a:pPr>
              <a:endParaRPr lang="fr-FR" sz="1600" b="1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 smtClean="0">
                  <a:latin typeface="Calibri" panose="020F0502020204030204" pitchFamily="34" charset="0"/>
                </a:rPr>
                <a:t>350 </a:t>
              </a:r>
              <a:r>
                <a:rPr lang="fr-FR" sz="1600" b="1" dirty="0">
                  <a:latin typeface="Calibri" panose="020F0502020204030204" pitchFamily="34" charset="0"/>
                </a:rPr>
                <a:t>logements neufs mis en chantier / an</a:t>
              </a:r>
            </a:p>
            <a:p>
              <a:pPr>
                <a:defRPr/>
              </a:pPr>
              <a:endParaRPr lang="fr-FR" sz="1600" b="1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 smtClean="0">
                  <a:latin typeface="Calibri" panose="020F0502020204030204" pitchFamily="34" charset="0"/>
                </a:rPr>
                <a:t>250 Permis de Construire et 550 DP </a:t>
              </a:r>
              <a:r>
                <a:rPr lang="fr-FR" sz="1600" dirty="0" smtClean="0">
                  <a:latin typeface="Calibri" panose="020F0502020204030204" pitchFamily="34" charset="0"/>
                </a:rPr>
                <a:t>par an</a:t>
              </a:r>
            </a:p>
            <a:p>
              <a:pPr>
                <a:defRPr/>
              </a:pPr>
              <a:endParaRPr lang="fr-FR" sz="1600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 smtClean="0">
                  <a:latin typeface="Calibri" panose="020F0502020204030204" pitchFamily="34" charset="0"/>
                </a:rPr>
                <a:t>Un territoire agricole</a:t>
              </a:r>
              <a:endParaRPr lang="fr-FR" sz="1600" b="1" dirty="0">
                <a:latin typeface="Calibri" panose="020F0502020204030204" pitchFamily="34" charset="0"/>
              </a:endParaRPr>
            </a:p>
            <a:p>
              <a:pPr>
                <a:defRPr/>
              </a:pPr>
              <a:endParaRPr lang="fr-FR" sz="1600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>
                  <a:latin typeface="Calibri" panose="020F0502020204030204" pitchFamily="34" charset="0"/>
                </a:rPr>
                <a:t>Pas de SCOT Opposable</a:t>
              </a:r>
              <a:r>
                <a:rPr lang="fr-FR" sz="1600" dirty="0">
                  <a:latin typeface="Calibri" panose="020F0502020204030204" pitchFamily="34" charset="0"/>
                </a:rPr>
                <a:t>: SCOT centre ouest aveyron en cours (phase PADD</a:t>
              </a:r>
              <a:r>
                <a:rPr lang="fr-FR" sz="1600" dirty="0" smtClean="0">
                  <a:latin typeface="Calibri" panose="020F0502020204030204" pitchFamily="34" charset="0"/>
                </a:rPr>
                <a:t>)</a:t>
              </a:r>
            </a:p>
            <a:p>
              <a:pPr>
                <a:defRPr/>
              </a:pPr>
              <a:endParaRPr lang="fr-FR" sz="1600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 smtClean="0">
                  <a:latin typeface="Calibri" panose="020F0502020204030204" pitchFamily="34" charset="0"/>
                </a:rPr>
                <a:t>1 PLUi </a:t>
              </a:r>
              <a:r>
                <a:rPr lang="fr-FR" sz="1600" dirty="0" smtClean="0">
                  <a:latin typeface="Calibri" panose="020F0502020204030204" pitchFamily="34" charset="0"/>
                </a:rPr>
                <a:t>(révision 5)</a:t>
              </a:r>
            </a:p>
            <a:p>
              <a:pPr>
                <a:defRPr/>
              </a:pPr>
              <a:endParaRPr lang="fr-FR" sz="1600" dirty="0" smtClean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 smtClean="0">
                  <a:latin typeface="Calibri" panose="020F0502020204030204" pitchFamily="34" charset="0"/>
                </a:rPr>
                <a:t>1 SPR </a:t>
              </a:r>
              <a:r>
                <a:rPr lang="fr-FR" sz="1600" dirty="0" smtClean="0">
                  <a:latin typeface="Calibri" panose="020F0502020204030204" pitchFamily="34" charset="0"/>
                </a:rPr>
                <a:t>avec PVAP</a:t>
              </a:r>
            </a:p>
            <a:p>
              <a:pPr>
                <a:defRPr/>
              </a:pPr>
              <a:endParaRPr lang="fr-FR" sz="1600" dirty="0"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fr-FR" sz="1600" b="1" dirty="0" smtClean="0">
                  <a:latin typeface="Calibri" panose="020F0502020204030204" pitchFamily="34" charset="0"/>
                </a:rPr>
                <a:t>1 </a:t>
              </a:r>
              <a:r>
                <a:rPr lang="fr-FR" sz="1600" b="1" dirty="0" err="1" smtClean="0">
                  <a:latin typeface="Calibri" panose="020F0502020204030204" pitchFamily="34" charset="0"/>
                </a:rPr>
                <a:t>RLPi</a:t>
              </a:r>
              <a:endParaRPr lang="fr-FR" sz="1600" dirty="0">
                <a:latin typeface="Calibri" panose="020F0502020204030204" pitchFamily="34" charset="0"/>
              </a:endParaRPr>
            </a:p>
            <a:p>
              <a:pPr>
                <a:defRPr/>
              </a:pPr>
              <a:endParaRPr lang="fr-FR" sz="1600" b="1" dirty="0" smtClean="0">
                <a:latin typeface="Calibri" panose="020F0502020204030204" pitchFamily="34" charset="0"/>
              </a:endParaRPr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6372200" y="5085184"/>
              <a:ext cx="0" cy="116877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6516216" y="5377182"/>
              <a:ext cx="1728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Approuvés le 12 décembre 2017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79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7984" y="0"/>
            <a:ext cx="4608512" cy="620688"/>
          </a:xfrm>
        </p:spPr>
        <p:txBody>
          <a:bodyPr>
            <a:normAutofit/>
          </a:bodyPr>
          <a:lstStyle/>
          <a:p>
            <a:r>
              <a:rPr lang="fr-FR" sz="1800" b="1" dirty="0"/>
              <a:t>C</a:t>
            </a:r>
            <a:r>
              <a:rPr lang="fr-FR" sz="1800" b="1" dirty="0" smtClean="0"/>
              <a:t>ohérence du PVAP avec le </a:t>
            </a:r>
            <a:r>
              <a:rPr lang="fr-FR" sz="1800" b="1" dirty="0" err="1" smtClean="0"/>
              <a:t>RLPi</a:t>
            </a:r>
            <a:endParaRPr lang="fr-FR" sz="1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4" y="764704"/>
            <a:ext cx="3981411" cy="5305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 smtClean="0"/>
              <a:t>Un </a:t>
            </a:r>
            <a:r>
              <a:rPr lang="fr-FR" sz="1400" b="1" dirty="0" smtClean="0"/>
              <a:t>règlement local de publicité intercommunal</a:t>
            </a:r>
            <a:r>
              <a:rPr lang="fr-FR" sz="1400" dirty="0" smtClean="0"/>
              <a:t>:</a:t>
            </a:r>
          </a:p>
          <a:p>
            <a:pPr marL="0" indent="0">
              <a:buNone/>
            </a:pPr>
            <a:r>
              <a:rPr lang="fr-FR" sz="1400" dirty="0" smtClean="0"/>
              <a:t>- Pour la protection des paysages lointains, des entrées de ville, des paysages urbains…</a:t>
            </a:r>
          </a:p>
          <a:p>
            <a:pPr marL="0" indent="0">
              <a:buNone/>
            </a:pPr>
            <a:r>
              <a:rPr lang="fr-FR" sz="1400" dirty="0" smtClean="0"/>
              <a:t>- Pour l’harmonisation du traitement des enseignes dans les centres-bourgs…</a:t>
            </a:r>
          </a:p>
          <a:p>
            <a:pPr marL="0" indent="0">
              <a:buNone/>
            </a:pPr>
            <a:endParaRPr lang="fr-FR" sz="1400" dirty="0" smtClean="0"/>
          </a:p>
          <a:p>
            <a:pPr marL="0" indent="0">
              <a:buNone/>
            </a:pPr>
            <a:endParaRPr lang="fr-FR" sz="1400" dirty="0" smtClean="0"/>
          </a:p>
          <a:p>
            <a:pPr marL="0" indent="0">
              <a:buNone/>
            </a:pPr>
            <a:r>
              <a:rPr lang="fr-FR" sz="1400" b="1" dirty="0" smtClean="0"/>
              <a:t>Les liens </a:t>
            </a:r>
            <a:r>
              <a:rPr lang="fr-FR" sz="1400" b="1" dirty="0" err="1" smtClean="0"/>
              <a:t>RLPi</a:t>
            </a:r>
            <a:r>
              <a:rPr lang="fr-FR" sz="1400" b="1" dirty="0" smtClean="0"/>
              <a:t> et PVAP</a:t>
            </a:r>
            <a:r>
              <a:rPr lang="fr-FR" sz="1400" dirty="0" smtClean="0"/>
              <a:t>:</a:t>
            </a:r>
          </a:p>
          <a:p>
            <a:pPr marL="0" indent="0">
              <a:buNone/>
            </a:pPr>
            <a:r>
              <a:rPr lang="fr-FR" sz="1400" dirty="0" smtClean="0"/>
              <a:t>-maintien de la publicité sur les mobiliers urbains, offrant des possibilités pour les professionnels tout en restant encadré.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dirty="0" smtClean="0"/>
              <a:t>-règlement du PVAP repris dans le </a:t>
            </a:r>
            <a:r>
              <a:rPr lang="fr-FR" sz="1400" dirty="0" err="1" smtClean="0"/>
              <a:t>RLPi</a:t>
            </a:r>
            <a:r>
              <a:rPr lang="fr-FR" sz="1400" dirty="0" smtClean="0"/>
              <a:t> sur les conditions d’apposition des enseignes dans les secteurs centraux</a:t>
            </a:r>
          </a:p>
          <a:p>
            <a:pPr marL="0" indent="0">
              <a:buNone/>
            </a:pPr>
            <a:endParaRPr lang="fr-FR" sz="1400" dirty="0" smtClean="0"/>
          </a:p>
          <a:p>
            <a:pPr marL="0" indent="0">
              <a:buNone/>
            </a:pPr>
            <a:r>
              <a:rPr lang="fr-FR" sz="1400" dirty="0" smtClean="0"/>
              <a:t>-réduction de la densité des panneaux publicitaires aux abords des grands axes routiers</a:t>
            </a:r>
          </a:p>
          <a:p>
            <a:pPr marL="0" indent="0">
              <a:buNone/>
            </a:pPr>
            <a:endParaRPr lang="fr-FR" sz="1400" dirty="0"/>
          </a:p>
        </p:txBody>
      </p:sp>
      <p:pic>
        <p:nvPicPr>
          <p:cNvPr id="2050" name="Picture 2" descr="Z:\AVAP\images Pau\rue de la Barrière à Rode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" y="-1"/>
            <a:ext cx="4635414" cy="6966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696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e géo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00" t="27696" r="31551" b="50564"/>
          <a:stretch/>
        </p:blipFill>
        <p:spPr bwMode="auto">
          <a:xfrm>
            <a:off x="456786" y="2924944"/>
            <a:ext cx="8435694" cy="3933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-13185" y="13991"/>
            <a:ext cx="3433057" cy="4234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Les entités géographiques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-13185" y="461265"/>
            <a:ext cx="8964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Complexité géologique du territoire</a:t>
            </a:r>
          </a:p>
          <a:p>
            <a:endParaRPr lang="fr-FR" sz="1600" dirty="0" smtClean="0"/>
          </a:p>
          <a:p>
            <a:r>
              <a:rPr lang="fr-FR" sz="1600" dirty="0" smtClean="0"/>
              <a:t>- la Vallée de l’Aveyron traversant Rodez d’est en ouest</a:t>
            </a:r>
          </a:p>
          <a:p>
            <a:r>
              <a:rPr lang="fr-FR" sz="1600" dirty="0" smtClean="0"/>
              <a:t>- un réseau hydrographique composant des vallons avec des ripisylves et des versants boisés</a:t>
            </a:r>
          </a:p>
          <a:p>
            <a:r>
              <a:rPr lang="fr-FR" sz="1600" dirty="0" smtClean="0"/>
              <a:t>- les espaces de plateaux bocagers du ségala</a:t>
            </a:r>
          </a:p>
          <a:p>
            <a:r>
              <a:rPr lang="fr-FR" sz="1600" dirty="0" smtClean="0"/>
              <a:t>- des secteurs plus arides de pelouses sèches </a:t>
            </a:r>
            <a:r>
              <a:rPr lang="fr-FR" sz="1600" dirty="0"/>
              <a:t> </a:t>
            </a:r>
            <a:r>
              <a:rPr lang="fr-FR" sz="1600" dirty="0" smtClean="0"/>
              <a:t>et des grands causses au nord </a:t>
            </a:r>
          </a:p>
          <a:p>
            <a:r>
              <a:rPr lang="fr-FR" sz="1600" dirty="0" smtClean="0"/>
              <a:t>- le sol argileux du </a:t>
            </a:r>
            <a:r>
              <a:rPr lang="fr-FR" sz="1600" dirty="0" err="1" smtClean="0"/>
              <a:t>rougier</a:t>
            </a:r>
            <a:endParaRPr lang="fr-FR" sz="1600" dirty="0"/>
          </a:p>
        </p:txBody>
      </p:sp>
    </p:spTree>
    <p:extLst>
      <p:ext uri="{BB962C8B-B14F-4D97-AF65-F5344CB8AC3E}">
        <p14:creationId xmlns="" xmlns:p14="http://schemas.microsoft.com/office/powerpoint/2010/main" val="44123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AVAP\images Pau\Vue de Rode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421"/>
          <a:stretch/>
        </p:blipFill>
        <p:spPr bwMode="auto">
          <a:xfrm>
            <a:off x="0" y="3676850"/>
            <a:ext cx="9144000" cy="3181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668" y="177428"/>
            <a:ext cx="7059612" cy="2603500"/>
          </a:xfrm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fr-FR" sz="2400" dirty="0" smtClean="0">
                <a:latin typeface="Calibri" panose="020F0502020204030204" pitchFamily="34" charset="0"/>
              </a:rPr>
              <a:t>Les enjeux du Site Patrimonial Remarquable</a:t>
            </a:r>
          </a:p>
          <a:p>
            <a:pPr marL="0" indent="0" algn="just">
              <a:buFontTx/>
              <a:buNone/>
              <a:defRPr/>
            </a:pPr>
            <a:endParaRPr lang="fr-FR" sz="1600" b="1" dirty="0">
              <a:latin typeface="Calibri" panose="020F0502020204030204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fr-FR" sz="1600" b="1" dirty="0">
                <a:latin typeface="Calibri" panose="020F0502020204030204" pitchFamily="34" charset="0"/>
              </a:rPr>
              <a:t>Identifier </a:t>
            </a:r>
            <a:r>
              <a:rPr lang="fr-FR" sz="1600" dirty="0">
                <a:latin typeface="Calibri" panose="020F0502020204030204" pitchFamily="34" charset="0"/>
              </a:rPr>
              <a:t>les éléments du patrimoine </a:t>
            </a:r>
            <a:r>
              <a:rPr lang="fr-FR" sz="1600" dirty="0" smtClean="0">
                <a:latin typeface="Calibri" panose="020F0502020204030204" pitchFamily="34" charset="0"/>
              </a:rPr>
              <a:t> à protéger</a:t>
            </a:r>
          </a:p>
          <a:p>
            <a:pPr marL="0" indent="0" algn="just">
              <a:buFontTx/>
              <a:buNone/>
              <a:defRPr/>
            </a:pPr>
            <a:endParaRPr lang="fr-FR" sz="1600" dirty="0" smtClean="0">
              <a:latin typeface="Calibri" panose="020F0502020204030204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fr-FR" sz="1600" dirty="0" smtClean="0">
                <a:latin typeface="Calibri" panose="020F0502020204030204" pitchFamily="34" charset="0"/>
              </a:rPr>
              <a:t>Redéfinir les périmètres arbitraires de 500m autour des MH – PDA en cours</a:t>
            </a:r>
          </a:p>
          <a:p>
            <a:pPr marL="0" indent="0" algn="just">
              <a:buFontTx/>
              <a:buNone/>
              <a:defRPr/>
            </a:pPr>
            <a:endParaRPr lang="fr-FR" sz="1600" dirty="0">
              <a:latin typeface="Calibri" panose="020F0502020204030204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fr-FR" sz="1600" b="1" dirty="0">
                <a:latin typeface="Calibri" panose="020F0502020204030204" pitchFamily="34" charset="0"/>
              </a:rPr>
              <a:t>Fixer un cadre général </a:t>
            </a:r>
            <a:r>
              <a:rPr lang="fr-FR" sz="1600" dirty="0">
                <a:latin typeface="Calibri" panose="020F0502020204030204" pitchFamily="34" charset="0"/>
              </a:rPr>
              <a:t>qui contribue à la </a:t>
            </a:r>
            <a:r>
              <a:rPr lang="fr-FR" sz="1600" b="1" dirty="0">
                <a:latin typeface="Calibri" panose="020F0502020204030204" pitchFamily="34" charset="0"/>
              </a:rPr>
              <a:t>qualité </a:t>
            </a:r>
            <a:r>
              <a:rPr lang="fr-FR" sz="1600" b="1" dirty="0" smtClean="0">
                <a:latin typeface="Calibri" panose="020F0502020204030204" pitchFamily="34" charset="0"/>
              </a:rPr>
              <a:t>architecturale</a:t>
            </a:r>
            <a:r>
              <a:rPr lang="fr-FR" sz="1600" dirty="0" smtClean="0">
                <a:latin typeface="Calibri" panose="020F0502020204030204" pitchFamily="34" charset="0"/>
              </a:rPr>
              <a:t> et au </a:t>
            </a:r>
            <a:r>
              <a:rPr lang="fr-FR" sz="1600" b="1" dirty="0" smtClean="0">
                <a:latin typeface="Calibri" panose="020F0502020204030204" pitchFamily="34" charset="0"/>
              </a:rPr>
              <a:t>respect des  paysages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b="1" dirty="0" smtClean="0">
                <a:latin typeface="Calibri" panose="020F0502020204030204" pitchFamily="34" charset="0"/>
              </a:rPr>
              <a:t>et du patrimoine </a:t>
            </a:r>
            <a:r>
              <a:rPr lang="fr-FR" sz="1600" dirty="0" smtClean="0">
                <a:latin typeface="Calibri" panose="020F0502020204030204" pitchFamily="34" charset="0"/>
              </a:rPr>
              <a:t>avec un règlement en support.</a:t>
            </a:r>
          </a:p>
          <a:p>
            <a:pPr marL="0" indent="0" algn="just">
              <a:buFontTx/>
              <a:buNone/>
              <a:defRPr/>
            </a:pPr>
            <a:endParaRPr lang="fr-FR" sz="1600" dirty="0" smtClean="0">
              <a:latin typeface="Calibri" panose="020F0502020204030204" pitchFamily="34" charset="0"/>
            </a:endParaRPr>
          </a:p>
        </p:txBody>
      </p:sp>
      <p:sp>
        <p:nvSpPr>
          <p:cNvPr id="409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4E85B3-941D-41DD-8611-775262765A0F}" type="slidenum">
              <a:rPr lang="fr-FR" altLang="fr-FR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400" smtClean="0"/>
          </a:p>
        </p:txBody>
      </p:sp>
    </p:spTree>
    <p:extLst>
      <p:ext uri="{BB962C8B-B14F-4D97-AF65-F5344CB8AC3E}">
        <p14:creationId xmlns="" xmlns:p14="http://schemas.microsoft.com/office/powerpoint/2010/main" val="7365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 </a:t>
            </a:r>
          </a:p>
        </p:txBody>
      </p:sp>
      <p:sp>
        <p:nvSpPr>
          <p:cNvPr id="512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A69CCD-5DDC-4347-9FE3-1C460D22A647}" type="slidenum">
              <a:rPr lang="fr-FR" altLang="fr-FR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400" smtClean="0"/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0"/>
            <a:ext cx="7594600" cy="685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Espace réservé du contenu 2"/>
          <p:cNvSpPr>
            <a:spLocks noGrp="1"/>
          </p:cNvSpPr>
          <p:nvPr>
            <p:ph idx="1"/>
          </p:nvPr>
        </p:nvSpPr>
        <p:spPr>
          <a:xfrm>
            <a:off x="0" y="5301208"/>
            <a:ext cx="3346450" cy="155679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FontTx/>
              <a:buNone/>
            </a:pPr>
            <a:endParaRPr lang="fr-FR" altLang="fr-FR" sz="1600" b="1" dirty="0" smtClean="0"/>
          </a:p>
          <a:p>
            <a:pPr marL="0" indent="0" algn="just">
              <a:buFontTx/>
              <a:buNone/>
            </a:pPr>
            <a:r>
              <a:rPr lang="fr-FR" altLang="fr-FR" sz="1600" b="1" dirty="0" smtClean="0"/>
              <a:t>Périmètres de protection antérieurs</a:t>
            </a:r>
          </a:p>
          <a:p>
            <a:pPr marL="0" indent="0" algn="just">
              <a:buFontTx/>
              <a:buNone/>
            </a:pPr>
            <a:r>
              <a:rPr lang="fr-FR" altLang="fr-FR" sz="1600" dirty="0" smtClean="0"/>
              <a:t>Protection insuffisante des édifices de valeur historique ou architecturale.</a:t>
            </a:r>
          </a:p>
          <a:p>
            <a:pPr marL="0" indent="0" algn="just">
              <a:buFontTx/>
              <a:buNone/>
            </a:pPr>
            <a:endParaRPr lang="fr-FR" altLang="fr-FR" sz="1600" dirty="0" smtClean="0"/>
          </a:p>
        </p:txBody>
      </p:sp>
    </p:spTree>
    <p:extLst>
      <p:ext uri="{BB962C8B-B14F-4D97-AF65-F5344CB8AC3E}">
        <p14:creationId xmlns="" xmlns:p14="http://schemas.microsoft.com/office/powerpoint/2010/main" val="32330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3"/>
          <p:cNvSpPr txBox="1">
            <a:spLocks noChangeArrowheads="1"/>
          </p:cNvSpPr>
          <p:nvPr/>
        </p:nvSpPr>
        <p:spPr bwMode="auto">
          <a:xfrm>
            <a:off x="0" y="6577013"/>
            <a:ext cx="20986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/>
              <a:t>Le château d’Ampiac</a:t>
            </a:r>
          </a:p>
        </p:txBody>
      </p:sp>
      <p:pic>
        <p:nvPicPr>
          <p:cNvPr id="6147" name="Picture 4" descr="Druelle Ampiac DSC_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23"/>
          <a:stretch>
            <a:fillRect/>
          </a:stretch>
        </p:blipFill>
        <p:spPr bwMode="auto">
          <a:xfrm>
            <a:off x="-36513" y="1506538"/>
            <a:ext cx="46212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Druelle Saint-Clément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089025"/>
            <a:ext cx="4211638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6"/>
          <p:cNvSpPr txBox="1">
            <a:spLocks noChangeArrowheads="1"/>
          </p:cNvSpPr>
          <p:nvPr/>
        </p:nvSpPr>
        <p:spPr bwMode="auto">
          <a:xfrm>
            <a:off x="5580063" y="692150"/>
            <a:ext cx="35623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/>
              <a:t>L’église de Saint-Clément à Druelle.</a:t>
            </a:r>
          </a:p>
        </p:txBody>
      </p:sp>
      <p:sp>
        <p:nvSpPr>
          <p:cNvPr id="6150" name="Rectangle 2"/>
          <p:cNvSpPr txBox="1">
            <a:spLocks noChangeArrowheads="1"/>
          </p:cNvSpPr>
          <p:nvPr/>
        </p:nvSpPr>
        <p:spPr bwMode="auto">
          <a:xfrm>
            <a:off x="323850" y="192088"/>
            <a:ext cx="87153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Des édifices non protégés à valeur de monuments historiques </a:t>
            </a:r>
          </a:p>
        </p:txBody>
      </p:sp>
    </p:spTree>
    <p:extLst>
      <p:ext uri="{BB962C8B-B14F-4D97-AF65-F5344CB8AC3E}">
        <p14:creationId xmlns="" xmlns:p14="http://schemas.microsoft.com/office/powerpoint/2010/main" val="10215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69994-9AEF-43F6-A99E-CB9C9EE29F68}" type="slidenum">
              <a:rPr lang="fr-FR" altLang="fr-FR" sz="1400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400" smtClean="0"/>
          </a:p>
        </p:txBody>
      </p:sp>
      <p:pic>
        <p:nvPicPr>
          <p:cNvPr id="7171" name="Picture 2" descr="C:\Users\djoy\Documents\inventaire 20160106\communes\Druelle\photos\20100615 druelle localisées\Druelle Saint-Clé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75311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5157788"/>
            <a:ext cx="5508104" cy="17002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endParaRPr lang="fr-FR" altLang="fr-FR" sz="1600" kern="0" dirty="0" smtClean="0"/>
          </a:p>
          <a:p>
            <a:pPr marL="0" indent="0">
              <a:buFontTx/>
              <a:buNone/>
              <a:defRPr/>
            </a:pPr>
            <a:r>
              <a:rPr lang="fr-FR" altLang="fr-FR" sz="1600" kern="0" dirty="0" smtClean="0"/>
              <a:t>Le diagnostic a identifié </a:t>
            </a:r>
            <a:r>
              <a:rPr lang="fr-FR" altLang="fr-FR" sz="1600" b="1" kern="0" dirty="0" smtClean="0"/>
              <a:t>plus de 100 ensembles remarquables constitués en hameaux ou villages. </a:t>
            </a:r>
          </a:p>
          <a:p>
            <a:pPr marL="0" indent="0" algn="just">
              <a:buFontTx/>
              <a:buNone/>
              <a:defRPr/>
            </a:pPr>
            <a:r>
              <a:rPr lang="fr-FR" altLang="fr-FR" sz="1600" kern="0" dirty="0" smtClean="0"/>
              <a:t>Ces identifications sont transcrites par le zonage du Site Patrimonial Remarquable, dit </a:t>
            </a:r>
            <a:r>
              <a:rPr lang="fr-FR" altLang="fr-FR" sz="1600" b="1" kern="0" dirty="0" smtClean="0"/>
              <a:t>PVAP (Plan de Valorisation de l’Architecture et du Patrimoine).</a:t>
            </a:r>
          </a:p>
        </p:txBody>
      </p:sp>
      <p:sp>
        <p:nvSpPr>
          <p:cNvPr id="7173" name="Text Box 16"/>
          <p:cNvSpPr txBox="1">
            <a:spLocks noChangeArrowheads="1"/>
          </p:cNvSpPr>
          <p:nvPr/>
        </p:nvSpPr>
        <p:spPr bwMode="auto">
          <a:xfrm>
            <a:off x="5508625" y="5159375"/>
            <a:ext cx="38592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/>
              <a:t>Le village de Saint-Clément à Druelle.</a:t>
            </a:r>
          </a:p>
        </p:txBody>
      </p:sp>
    </p:spTree>
    <p:extLst>
      <p:ext uri="{BB962C8B-B14F-4D97-AF65-F5344CB8AC3E}">
        <p14:creationId xmlns="" xmlns:p14="http://schemas.microsoft.com/office/powerpoint/2010/main" val="2413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8" descr="Sébazac Concourès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43"/>
          <a:stretch>
            <a:fillRect/>
          </a:stretch>
        </p:blipFill>
        <p:spPr bwMode="auto">
          <a:xfrm>
            <a:off x="3875088" y="3841750"/>
            <a:ext cx="530542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19"/>
          <p:cNvSpPr txBox="1">
            <a:spLocks noChangeArrowheads="1"/>
          </p:cNvSpPr>
          <p:nvPr/>
        </p:nvSpPr>
        <p:spPr bwMode="auto">
          <a:xfrm>
            <a:off x="6732588" y="3471863"/>
            <a:ext cx="23272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/>
              <a:t>Le bourg de Concourès</a:t>
            </a:r>
          </a:p>
        </p:txBody>
      </p:sp>
      <p:pic>
        <p:nvPicPr>
          <p:cNvPr id="8196" name="Picture 5" descr="Druelle Ampiac DSC_0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73200"/>
            <a:ext cx="3781426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3"/>
          <p:cNvSpPr txBox="1">
            <a:spLocks noChangeArrowheads="1"/>
          </p:cNvSpPr>
          <p:nvPr/>
        </p:nvSpPr>
        <p:spPr bwMode="auto">
          <a:xfrm>
            <a:off x="0" y="5056188"/>
            <a:ext cx="217646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/>
              <a:t>Une maison d’Ampiac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211960" y="0"/>
            <a:ext cx="4932040" cy="227687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altLang="fr-FR" sz="1600" kern="0" dirty="0" smtClean="0"/>
              <a:t>Au sein de ces ensembles remarquables, </a:t>
            </a:r>
          </a:p>
          <a:p>
            <a:pPr marL="0" indent="0">
              <a:buFontTx/>
              <a:buNone/>
              <a:defRPr/>
            </a:pPr>
            <a:r>
              <a:rPr lang="fr-FR" altLang="fr-FR" sz="1600" b="1" kern="0" dirty="0" smtClean="0"/>
              <a:t>certains bâtis repérés ayant une valeur patrimoniale feront l’objet d’une exigence plus forte en terme de restauration. </a:t>
            </a:r>
          </a:p>
          <a:p>
            <a:pPr marL="0" indent="0">
              <a:buFontTx/>
              <a:buNone/>
              <a:defRPr/>
            </a:pPr>
            <a:r>
              <a:rPr lang="fr-FR" altLang="fr-FR" sz="1600" kern="0" dirty="0" smtClean="0"/>
              <a:t>Les autres, non repérés, font partie de la mise en valeur de l’ensemble et à ce titre font aussi l’objet de dispositions réglementaires adaptées pour accompagner leur restauration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1192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8681" t="26614" r="31168" b="9849"/>
          <a:stretch>
            <a:fillRect/>
          </a:stretch>
        </p:blipFill>
        <p:spPr bwMode="auto">
          <a:xfrm>
            <a:off x="0" y="476672"/>
            <a:ext cx="295232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8384" t="18826" r="15432" b="8225"/>
          <a:stretch>
            <a:fillRect/>
          </a:stretch>
        </p:blipFill>
        <p:spPr bwMode="auto">
          <a:xfrm>
            <a:off x="2987824" y="2348880"/>
            <a:ext cx="6156176" cy="424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59832" y="192088"/>
            <a:ext cx="597939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Le patrimoine paysager dans le diagnostic, </a:t>
            </a:r>
            <a:endParaRPr lang="fr-FR" altLang="fr-FR" sz="18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l’exemple de </a:t>
            </a:r>
            <a:r>
              <a:rPr lang="fr-FR" altLang="fr-FR" sz="18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Druelle</a:t>
            </a:r>
            <a:endParaRPr lang="fr-FR" altLang="fr-FR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1165</Words>
  <Application>Microsoft Office PowerPoint</Application>
  <PresentationFormat>Affichage à l'écran (4:3)</PresentationFormat>
  <Paragraphs>187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 Site Patrimonial Remarquable   Plan de Valorisation de l’Architecture et du Patrimoine          Intégration de la dimension paysagère et environnementale     </vt:lpstr>
      <vt:lpstr>Présentation du territoire</vt:lpstr>
      <vt:lpstr>Diapositive 3</vt:lpstr>
      <vt:lpstr>Diapositive 4</vt:lpstr>
      <vt:lpstr> 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 Secteur  2  : les ensembles et les abords des MH et des édifices repérés</vt:lpstr>
      <vt:lpstr>Diapositive 14</vt:lpstr>
      <vt:lpstr>Diapositive 15</vt:lpstr>
      <vt:lpstr>    Secteur 3 : les espaces naturels,  biotopes et paysages</vt:lpstr>
      <vt:lpstr>  Secteur 4 : les espaces agricoles  et les paysages</vt:lpstr>
      <vt:lpstr>Cohérence du PVAP avec le PLUi</vt:lpstr>
      <vt:lpstr>Diapositive 19</vt:lpstr>
      <vt:lpstr>Cohérence du PVAP avec le RLPi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territoire</dc:title>
  <dc:creator>BERTHAUD Annick</dc:creator>
  <cp:lastModifiedBy>user</cp:lastModifiedBy>
  <cp:revision>30</cp:revision>
  <dcterms:created xsi:type="dcterms:W3CDTF">2018-06-26T06:52:48Z</dcterms:created>
  <dcterms:modified xsi:type="dcterms:W3CDTF">2018-06-28T22:12:02Z</dcterms:modified>
</cp:coreProperties>
</file>